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2" r:id="rId2"/>
    <p:sldId id="296" r:id="rId3"/>
    <p:sldId id="297" r:id="rId4"/>
    <p:sldId id="298" r:id="rId5"/>
    <p:sldId id="300" r:id="rId6"/>
    <p:sldId id="294" r:id="rId7"/>
    <p:sldId id="321" r:id="rId8"/>
    <p:sldId id="293" r:id="rId9"/>
    <p:sldId id="319" r:id="rId10"/>
    <p:sldId id="322" r:id="rId11"/>
    <p:sldId id="307" r:id="rId12"/>
    <p:sldId id="308" r:id="rId13"/>
    <p:sldId id="309" r:id="rId14"/>
    <p:sldId id="311" r:id="rId15"/>
    <p:sldId id="323" r:id="rId16"/>
    <p:sldId id="324" r:id="rId17"/>
    <p:sldId id="325" r:id="rId18"/>
    <p:sldId id="326" r:id="rId19"/>
    <p:sldId id="327" r:id="rId20"/>
    <p:sldId id="310" r:id="rId21"/>
    <p:sldId id="313" r:id="rId22"/>
    <p:sldId id="317" r:id="rId23"/>
    <p:sldId id="320" r:id="rId24"/>
    <p:sldId id="304" r:id="rId25"/>
    <p:sldId id="305" r:id="rId26"/>
    <p:sldId id="301" r:id="rId27"/>
    <p:sldId id="302" r:id="rId28"/>
    <p:sldId id="316" r:id="rId29"/>
    <p:sldId id="312" r:id="rId30"/>
    <p:sldId id="314" r:id="rId31"/>
    <p:sldId id="306" r:id="rId32"/>
    <p:sldId id="303" r:id="rId3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Graham" initials="JG" lastIdx="0" clrIdx="0">
    <p:extLst>
      <p:ext uri="{19B8F6BF-5375-455C-9EA6-DF929625EA0E}">
        <p15:presenceInfo xmlns:p15="http://schemas.microsoft.com/office/powerpoint/2012/main" userId="953a6859349e5c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0" autoAdjust="0"/>
    <p:restoredTop sz="82131" autoAdjust="0"/>
  </p:normalViewPr>
  <p:slideViewPr>
    <p:cSldViewPr>
      <p:cViewPr varScale="1">
        <p:scale>
          <a:sx n="64" d="100"/>
          <a:sy n="64" d="100"/>
        </p:scale>
        <p:origin x="14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ugart_Associates" TargetMode="External"/><Relationship Id="rId3" Type="http://schemas.openxmlformats.org/officeDocument/2006/relationships/hyperlink" Target="https://en.wikipedia.org/wiki/Gary_Kildall" TargetMode="External"/><Relationship Id="rId7" Type="http://schemas.openxmlformats.org/officeDocument/2006/relationships/hyperlink" Target="https://en.wikipedia.org/wiki/Intellec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Intel" TargetMode="External"/><Relationship Id="rId5" Type="http://schemas.openxmlformats.org/officeDocument/2006/relationships/hyperlink" Target="https://en.wikipedia.org/wiki/CP/M#cite_note-Kildall_1993-4" TargetMode="External"/><Relationship Id="rId10" Type="http://schemas.openxmlformats.org/officeDocument/2006/relationships/hyperlink" Target="https://en.wikipedia.org/wiki/Floppy_disk_controller" TargetMode="External"/><Relationship Id="rId4" Type="http://schemas.openxmlformats.org/officeDocument/2006/relationships/hyperlink" Target="https://en.wikipedia.org/wiki/CP/M#cite_note-Shustek_2016-3" TargetMode="External"/><Relationship Id="rId9" Type="http://schemas.openxmlformats.org/officeDocument/2006/relationships/hyperlink" Target="https://en.wikipedia.org/wiki/Floppy_disk_drive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ymour_I._Rubinstei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gital_Equipment_Corporation" TargetMode="External"/><Relationship Id="rId7" Type="http://schemas.openxmlformats.org/officeDocument/2006/relationships/hyperlink" Target="https://en.wikipedia.org/wiki/PDP-8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S/8" TargetMode="External"/><Relationship Id="rId5" Type="http://schemas.openxmlformats.org/officeDocument/2006/relationships/hyperlink" Target="https://en.wikipedia.org/wiki/PDP-11" TargetMode="External"/><Relationship Id="rId4" Type="http://schemas.openxmlformats.org/officeDocument/2006/relationships/hyperlink" Target="https://en.wikipedia.org/wiki/RT-11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-80_SoftCard#cite_note-pelczarski-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Porting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struction_se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inary_compatible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5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Born in Seattle Washington</a:t>
            </a:r>
          </a:p>
          <a:p>
            <a:endParaRPr lang="en-US" dirty="0"/>
          </a:p>
          <a:p>
            <a:r>
              <a:rPr lang="en-US" dirty="0"/>
              <a:t>Attended the University of Washington pursuing teaching mathematics </a:t>
            </a:r>
          </a:p>
          <a:p>
            <a:endParaRPr lang="en-US" dirty="0"/>
          </a:p>
          <a:p>
            <a:r>
              <a:rPr lang="en-US" dirty="0"/>
              <a:t>Worked at Intel as a consultant on the 4004</a:t>
            </a:r>
          </a:p>
          <a:p>
            <a:endParaRPr lang="en-US" dirty="0"/>
          </a:p>
          <a:p>
            <a:r>
              <a:rPr lang="en-US" dirty="0"/>
              <a:t>Developed the first high level programing language called PL/M  - CP/M created that same year</a:t>
            </a:r>
          </a:p>
          <a:p>
            <a:endParaRPr lang="en-US" dirty="0"/>
          </a:p>
          <a:p>
            <a:r>
              <a:rPr lang="en-US" dirty="0"/>
              <a:t>Demoed CP/M to intel, but they had little interest and chose to market PL/M instead. </a:t>
            </a:r>
          </a:p>
          <a:p>
            <a:endParaRPr lang="en-US" dirty="0"/>
          </a:p>
          <a:p>
            <a:r>
              <a:rPr lang="en-US" dirty="0"/>
              <a:t>Intergalactic Digital Research  later renamed Digital Research </a:t>
            </a:r>
          </a:p>
          <a:p>
            <a:endParaRPr lang="en-US" dirty="0"/>
          </a:p>
          <a:p>
            <a:r>
              <a:rPr lang="en-US" dirty="0"/>
              <a:t>By 1982 CP/M was running on 3,000 different hardware platforms (Apple was one of them) </a:t>
            </a:r>
          </a:p>
          <a:p>
            <a:endParaRPr lang="en-US" dirty="0"/>
          </a:p>
          <a:p>
            <a:r>
              <a:rPr lang="en-US" dirty="0"/>
              <a:t>PC DOS story -  Patent Infringement  DOS $40   CP/M $240.00 </a:t>
            </a:r>
          </a:p>
          <a:p>
            <a:endParaRPr lang="en-US" dirty="0"/>
          </a:p>
          <a:p>
            <a:r>
              <a:rPr lang="en-US" dirty="0"/>
              <a:t>After CP/M ------ </a:t>
            </a:r>
          </a:p>
          <a:p>
            <a:pPr marL="228600" indent="-228600">
              <a:buAutoNum type="alphaLcPeriod"/>
            </a:pPr>
            <a:r>
              <a:rPr lang="en-US" dirty="0"/>
              <a:t>GEM</a:t>
            </a:r>
          </a:p>
          <a:p>
            <a:pPr marL="228600" indent="-228600">
              <a:buAutoNum type="alphaLcPeriod"/>
            </a:pPr>
            <a:r>
              <a:rPr lang="en-US" dirty="0"/>
              <a:t>Computer Chronicles </a:t>
            </a:r>
          </a:p>
          <a:p>
            <a:pPr marL="228600" indent="-228600">
              <a:buAutoNum type="alphaLcPeriod"/>
            </a:pPr>
            <a:r>
              <a:rPr lang="en-US" dirty="0"/>
              <a:t>Novell Acquired DRI in 1991  netting him millions  (DR-DOS)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Mystery surrounds his death in 1994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ary Kildall"/>
              </a:rPr>
              <a:t>Gary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ary Kildall"/>
              </a:rPr>
              <a:t>Kildall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originally developed CP/M during 1974,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[3]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an operating system to run on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tel"/>
              </a:rPr>
              <a:t>Intel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ntellec"/>
              </a:rPr>
              <a:t>Intellec-8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development system, equipped with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Shugart Associates"/>
              </a:rPr>
              <a:t>Shugart Associates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8-inch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Floppy disk drive"/>
              </a:rPr>
              <a:t>floppy disk drive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interfaced via a custom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Floppy disk controller"/>
              </a:rPr>
              <a:t>floppy disk controller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7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6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eymour I. Rubinstein"/>
              </a:rPr>
              <a:t>Seymour I. Rubinstein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free-form database that's really pretty clever for it's time (1975).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3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free-form database that's really pretty clever for it's time (1975).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6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BIOS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provided the lowest level functions required by the operating system.- Drivers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BDOS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 access to such operations as opening a file, output to the console, or printing.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CCP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patterned after the operating systems from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gital Equipment Corporation"/>
              </a:rPr>
              <a:t>Digital Equipment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T-11"/>
              </a:rPr>
              <a:t>RT-11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DP-11"/>
              </a:rPr>
              <a:t>PDP-11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OS/8"/>
              </a:rPr>
              <a:t>OS/8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DP-8"/>
              </a:rPr>
              <a:t>PDP-8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DDT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 Debugging Tool,  - Pesticide  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 1.4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version the BDOS has been divided into two parts: a main PL/M body, and a “BDOS Interface Module” written in assembly language.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version that didn’t require a mainframe computer to build. Compilation and assembly was done on Intel development systems running ISIS, which had a PL/M compiler and a macro assembler.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version we only have the BDOS source code, in its two parts.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 2.0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 2.0 considerably expanded and generalized access to disks. There could be up to 16 logical drives with 8 MB each, as specified by a “disk parameter block”. Files could be spread over up to 512 extents. There was also a new concept of users with “user numbers”, whose files are kept separated.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code of this version, thanks to former Digital Research VP of Engineering Tom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Rolander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a scan of the source code listing released by the company in 1979.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have machine-readable source code for most of the files. We suspect they have been retyped from the listing, so they may have errors, but spot checks are encouraging about their accuracy.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Faggin</a:t>
            </a:r>
            <a:r>
              <a:rPr lang="en-US" dirty="0"/>
              <a:t> formed </a:t>
            </a:r>
            <a:r>
              <a:rPr lang="en-US" dirty="0" err="1"/>
              <a:t>Zilog</a:t>
            </a:r>
            <a:r>
              <a:rPr lang="en-US" dirty="0"/>
              <a:t> with Ralph </a:t>
            </a:r>
            <a:r>
              <a:rPr lang="en-US" dirty="0" err="1"/>
              <a:t>Ungerman</a:t>
            </a:r>
            <a:r>
              <a:rPr lang="en-US" dirty="0"/>
              <a:t>. At Fairchild and Intel he worked on the 4004 and the 8080. </a:t>
            </a:r>
          </a:p>
          <a:p>
            <a:endParaRPr lang="en-US" dirty="0"/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Conceived by Federico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Late 1974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compatible extension and enhancement of the intel 8080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Aimed at embedded systems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introduced July 1976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 to be widely used in desktop computers using CP/M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in Video Games of the 70s and early 80s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Licensed the manufacture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Synertek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MOSTek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Improvements over the 8080 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Enhanced Instruction Set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Interrupt System 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hardware required for power supply, clock, and I/O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4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Burtronix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redesigned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SoftCard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Microsoft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[6]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improve its speed and provide better integration with the Apple II architecture. 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original purpose was to simplify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rting"/>
              </a:rPr>
              <a:t>porting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Microsoft's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computer-language products to the Apple II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 5,000 units in three months at $349 each,   ($1,067.28 in 2018 dollars)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4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Z-RAM Ultra III</a:t>
            </a:r>
          </a:p>
          <a:p>
            <a:r>
              <a:rPr lang="en-US" dirty="0"/>
              <a:t>• Optional 65C816 16-bit processor plugs right in with no component changes </a:t>
            </a:r>
          </a:p>
          <a:p>
            <a:endParaRPr lang="en-US" dirty="0"/>
          </a:p>
          <a:p>
            <a:r>
              <a:rPr lang="en-US" dirty="0"/>
              <a:t>Z-80C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Cirtech</a:t>
            </a:r>
            <a:r>
              <a:rPr lang="en-US" dirty="0"/>
              <a:t> also made a module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4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252 opcodes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8-bit registers are typically paired to provide 16-bit versions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unique "fetch/execute overlapping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its own set of undocumented instructions (Illegal Opcodes) and bugs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2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silicone design  -  ROM magazine Centerfold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Federicco</a:t>
            </a:r>
            <a:r>
              <a:rPr lang="en-US" dirty="0"/>
              <a:t>  </a:t>
            </a:r>
            <a:r>
              <a:rPr lang="en-US" dirty="0" err="1"/>
              <a:t>Faggin</a:t>
            </a:r>
            <a:r>
              <a:rPr lang="en-US" dirty="0"/>
              <a:t>   - Check Peddle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Peddle recognized a market for an ultra-low-price microprocessor and began to champion such a design to complement the $300 Motorola 6800.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CEO Federico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Faggin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actually heavily involved in the chip layout work, together with two dedicated layout people.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Faggin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worked 80 hours a week in order to meet the tight schedule given by the financial investors, according to himself</a:t>
            </a:r>
            <a:endParaRPr lang="en-US" dirty="0"/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47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Faggin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designed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Instruction set"/>
              </a:rPr>
              <a:t>instruction set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be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inary compatible"/>
              </a:rPr>
              <a:t>binary compatible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the Intel 8080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8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 outs of both processors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2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the Z80 used </a:t>
            </a:r>
          </a:p>
          <a:p>
            <a:r>
              <a:rPr lang="en-US" dirty="0"/>
              <a:t>Xerox 820 </a:t>
            </a:r>
          </a:p>
          <a:p>
            <a:r>
              <a:rPr lang="en-US" dirty="0"/>
              <a:t>BBC Micro </a:t>
            </a:r>
          </a:p>
          <a:p>
            <a:r>
              <a:rPr lang="en-US" dirty="0" err="1"/>
              <a:t>Nec</a:t>
            </a:r>
            <a:r>
              <a:rPr lang="en-US" dirty="0"/>
              <a:t> V20 and V30 -  Chips had an emulation mode CP/M 86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5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9144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fld id="{743653DA-8BF4-4869-96FE-9BCF43372D46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533400" y="2819400"/>
            <a:ext cx="8153400" cy="691896"/>
          </a:xfrm>
        </p:spPr>
        <p:txBody>
          <a:bodyPr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638551"/>
            <a:ext cx="8229600" cy="639762"/>
          </a:xfrm>
        </p:spPr>
        <p:txBody>
          <a:bodyPr anchor="ctr"/>
          <a:lstStyle>
            <a:lvl1pPr marL="73152" indent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>
              <a:spcBef>
                <a:spcPts val="0"/>
              </a:spcBef>
            </a:pPr>
            <a:r>
              <a:rPr lang="en-US" dirty="0"/>
              <a:t>Your name, Your teacher’s name</a:t>
            </a:r>
          </a:p>
          <a:p>
            <a:pPr marL="0">
              <a:spcBef>
                <a:spcPts val="0"/>
              </a:spcBef>
            </a:pPr>
            <a:r>
              <a:rPr lang="en-US" dirty="0"/>
              <a:t>Your school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b="0" cap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772400" cy="4572000"/>
          </a:xfrm>
        </p:spPr>
        <p:txBody>
          <a:bodyPr>
            <a:normAutofit/>
          </a:bodyPr>
          <a:lstStyle>
            <a:lvl1pPr algn="l">
              <a:defRPr sz="4000">
                <a:latin typeface="+mn-lt"/>
              </a:defRPr>
            </a:lvl1pPr>
            <a:lvl2pPr algn="l">
              <a:defRPr sz="3200">
                <a:latin typeface="+mn-lt"/>
              </a:defRPr>
            </a:lvl2pPr>
            <a:lvl3pPr algn="l">
              <a:defRPr sz="2800">
                <a:latin typeface="+mn-lt"/>
              </a:defRPr>
            </a:lvl3pPr>
            <a:lvl4pPr algn="l">
              <a:defRPr sz="2400">
                <a:latin typeface="+mn-lt"/>
              </a:defRPr>
            </a:lvl4pPr>
            <a:lvl5pPr algn="l">
              <a:defRPr sz="1600">
                <a:latin typeface="+mn-lt"/>
              </a:defRPr>
            </a:lvl5pPr>
            <a:extLst/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  <a:effectLst/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40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629"/>
            <a:ext cx="8229600" cy="586416"/>
          </a:xfrm>
        </p:spPr>
        <p:txBody>
          <a:bodyPr anchor="ctr"/>
          <a:lstStyle>
            <a:lvl1pPr>
              <a:defRPr cap="none">
                <a:solidFill>
                  <a:schemeClr val="bg2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716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716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3B5F1E3E-4B2F-4895-B65E-28B2E64F39F6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57308"/>
            <a:ext cx="7772400" cy="639762"/>
          </a:xfrm>
        </p:spPr>
        <p:txBody>
          <a:bodyPr anchor="t"/>
          <a:lstStyle>
            <a:lvl1pPr algn="ctr">
              <a:defRPr sz="32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sz="3200" cap="none" baseline="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1975"/>
            <a:ext cx="8229600" cy="577850"/>
          </a:xfrm>
        </p:spPr>
        <p:txBody>
          <a:bodyPr anchor="ctr"/>
          <a:lstStyle>
            <a:lvl1pPr algn="ctr">
              <a:buNone/>
              <a:defRPr sz="3200" b="0" cap="none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514600" cy="43307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676400"/>
            <a:ext cx="5486400" cy="4330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684306"/>
            <a:ext cx="7772400" cy="53489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582777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lang="en-US" smtClean="0">
                <a:solidFill>
                  <a:schemeClr val="tx2"/>
                </a:solidFill>
              </a:rPr>
              <a:pPr/>
              <a:t>7/19/2018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4076700" y="1371600"/>
            <a:ext cx="990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rtl="0" eaLnBrk="1" latinLnBrk="0" hangingPunct="1">
        <a:spcBef>
          <a:spcPct val="0"/>
        </a:spcBef>
        <a:buNone/>
        <a:defRPr sz="3200" kern="1200" cap="none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apple2online.com/index.php?p=1_49_CPM-Library" TargetMode="External"/><Relationship Id="rId3" Type="http://schemas.openxmlformats.org/officeDocument/2006/relationships/hyperlink" Target="https://www.atarimagazines.com/creative/v10n1/100_The_PCPI_AppliCard.php" TargetMode="External"/><Relationship Id="rId7" Type="http://schemas.openxmlformats.org/officeDocument/2006/relationships/hyperlink" Target="http://www.computerhistory.org/atchm/computer-history-museum-license-agreement-for-the-kildall-manuscript/" TargetMode="External"/><Relationship Id="rId2" Type="http://schemas.openxmlformats.org/officeDocument/2006/relationships/hyperlink" Target="http://roger.geek.nz/apple2/cpm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puterhistory.org/atchm/early-digital-research-cpm-source-code/" TargetMode="External"/><Relationship Id="rId11" Type="http://schemas.openxmlformats.org/officeDocument/2006/relationships/hyperlink" Target="https://www.chiark.greenend.org.uk/~jacobn/cpm/cpmfiles.html#A201" TargetMode="External"/><Relationship Id="rId5" Type="http://schemas.openxmlformats.org/officeDocument/2006/relationships/hyperlink" Target="http://www.digitalresearch.biz/index.htm" TargetMode="External"/><Relationship Id="rId10" Type="http://schemas.openxmlformats.org/officeDocument/2006/relationships/hyperlink" Target="http://www.classiccmp.org/cpmarchives/" TargetMode="External"/><Relationship Id="rId4" Type="http://schemas.openxmlformats.org/officeDocument/2006/relationships/hyperlink" Target="http://quick09.tistory.com/category/%E2%97%86%20My%20Z80%20Card" TargetMode="External"/><Relationship Id="rId9" Type="http://schemas.openxmlformats.org/officeDocument/2006/relationships/hyperlink" Target="http://www.callapple.org/soft/ap2/acpm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Apple Garamond" panose="02000506080000020004" pitchFamily="2" charset="0"/>
              </a:rPr>
              <a:t>The Other Microprocessor for the Apple II</a:t>
            </a:r>
            <a:endParaRPr lang="en-US" dirty="0">
              <a:solidFill>
                <a:schemeClr val="tx1"/>
              </a:solidFill>
              <a:latin typeface="Apple Garamond" panose="0200050608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4735A-F5BB-4C4D-93E0-8DCF8CEA9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" y="4876800"/>
            <a:ext cx="8229600" cy="639762"/>
          </a:xfrm>
        </p:spPr>
        <p:txBody>
          <a:bodyPr wrap="square" tIns="0">
            <a:normAutofit fontScale="92500" lnSpcReduction="20000"/>
          </a:bodyPr>
          <a:lstStyle/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Jay Graham</a:t>
            </a: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jwg@pitt.edu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CBD6-743C-41A7-9B70-3A6F650D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Micro – Acorn Computers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6DF5A-A6BE-4FB5-8635-681D1CF73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7010400" cy="50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465B-98BE-4EE9-A61E-F5CD698E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CP/M History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70510-824C-4DDC-BCAD-3B95869408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74174" y="1219200"/>
            <a:ext cx="6195652" cy="52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771A-AA12-4624-9121-6C7781F2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Program for Microcomputers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F46E3-611B-4319-999E-DB7960FC3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for the Intel 8080/8085</a:t>
            </a:r>
          </a:p>
          <a:p>
            <a:r>
              <a:rPr lang="en-US" dirty="0"/>
              <a:t>Gary </a:t>
            </a:r>
            <a:r>
              <a:rPr lang="en-US" dirty="0" err="1"/>
              <a:t>Kildall</a:t>
            </a:r>
            <a:r>
              <a:rPr lang="en-US" dirty="0"/>
              <a:t> – Digital Research</a:t>
            </a:r>
          </a:p>
          <a:p>
            <a:r>
              <a:rPr lang="en-US" dirty="0"/>
              <a:t>Single Tasking, 64K RAM,8-Bit</a:t>
            </a:r>
          </a:p>
          <a:p>
            <a:r>
              <a:rPr lang="en-US" dirty="0"/>
              <a:t>MITS Altair</a:t>
            </a:r>
          </a:p>
          <a:p>
            <a:r>
              <a:rPr lang="en-US" dirty="0"/>
              <a:t>Displaced by MS-DOS early 1980s </a:t>
            </a:r>
          </a:p>
        </p:txBody>
      </p:sp>
    </p:spTree>
    <p:extLst>
      <p:ext uri="{BB962C8B-B14F-4D97-AF65-F5344CB8AC3E}">
        <p14:creationId xmlns:p14="http://schemas.microsoft.com/office/powerpoint/2010/main" val="208422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CB55-8D80-4F13-A220-651FF052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Gary </a:t>
            </a:r>
            <a:r>
              <a:rPr lang="en-US" dirty="0" err="1"/>
              <a:t>Kildall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C84A7-CC73-4633-A659-ACD81CD5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4271963" cy="4271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E2F62-D801-4DFC-8722-A5D6EF7DE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63" y="202168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9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1E5A-CABF-4FCA-9777-14BA8903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CP/M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A245-3B0E-417C-8231-1C32DFE65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Developed in 1974 </a:t>
            </a:r>
          </a:p>
          <a:p>
            <a:r>
              <a:rPr lang="en-US" dirty="0"/>
              <a:t>Large Library of Software</a:t>
            </a:r>
          </a:p>
          <a:p>
            <a:r>
              <a:rPr lang="en-US" dirty="0"/>
              <a:t>MS-DOS or CP/M?</a:t>
            </a:r>
          </a:p>
          <a:p>
            <a:pPr lvl="1"/>
            <a:r>
              <a:rPr lang="en-US" dirty="0"/>
              <a:t>Drive Letters</a:t>
            </a:r>
          </a:p>
          <a:p>
            <a:pPr lvl="1"/>
            <a:r>
              <a:rPr lang="en-US" dirty="0"/>
              <a:t>8.3 filename </a:t>
            </a:r>
          </a:p>
          <a:p>
            <a:pPr lvl="1"/>
            <a:r>
              <a:rPr lang="en-US" dirty="0"/>
              <a:t>Wildcard Characters (* and ?) </a:t>
            </a:r>
          </a:p>
          <a:p>
            <a:pPr lvl="1"/>
            <a:r>
              <a:rPr lang="en-US" dirty="0"/>
              <a:t>Device Names (PRN: and CON</a:t>
            </a:r>
            <a:r>
              <a:rPr lang="en-US" dirty="0">
                <a:sym typeface="Wingdings" panose="05000000000000000000" pitchFamily="2" charset="2"/>
              </a:rPr>
              <a:t>)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Control-Z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0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223A-DE09-40DB-98DC-B7128C5F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Intelec-8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BF639-E00F-430E-ACF4-1FDCE5567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85900"/>
            <a:ext cx="47625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80CAE-4010-4907-924D-CB35B6571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693" y="3752038"/>
            <a:ext cx="3105150" cy="25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8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62F-922D-4171-95AE-F2D98389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Software Titles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6D4E-8B19-4580-9441-27B133E1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Programming Languages</a:t>
            </a:r>
          </a:p>
          <a:p>
            <a:pPr lvl="1"/>
            <a:r>
              <a:rPr lang="en-US" dirty="0"/>
              <a:t>COBOL (Microsoft) </a:t>
            </a:r>
          </a:p>
          <a:p>
            <a:pPr lvl="1"/>
            <a:r>
              <a:rPr lang="en-US" dirty="0"/>
              <a:t>Fortran (Microsoft)</a:t>
            </a:r>
          </a:p>
          <a:p>
            <a:pPr lvl="1"/>
            <a:r>
              <a:rPr lang="en-US" dirty="0"/>
              <a:t>C (Aztec)</a:t>
            </a:r>
          </a:p>
          <a:p>
            <a:pPr lvl="1"/>
            <a:r>
              <a:rPr lang="en-US" dirty="0"/>
              <a:t>Pascal (Borland) </a:t>
            </a:r>
          </a:p>
          <a:p>
            <a:pPr lvl="1"/>
            <a:r>
              <a:rPr lang="en-US" dirty="0"/>
              <a:t>Modula 2 (Borland) </a:t>
            </a:r>
          </a:p>
          <a:p>
            <a:pPr lvl="1"/>
            <a:r>
              <a:rPr lang="en-US" dirty="0"/>
              <a:t>ADA (Janus)</a:t>
            </a:r>
          </a:p>
          <a:p>
            <a:pPr lvl="1"/>
            <a:r>
              <a:rPr lang="en-US" dirty="0"/>
              <a:t>MUMPS</a:t>
            </a:r>
          </a:p>
          <a:p>
            <a:pPr lvl="1"/>
            <a:r>
              <a:rPr lang="en-US" dirty="0"/>
              <a:t>BASIC (Various – CBASIC MBASIC)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46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62F-922D-4171-95AE-F2D98389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Software Titles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6D4E-8B19-4580-9441-27B133E1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Word Processor</a:t>
            </a:r>
          </a:p>
          <a:p>
            <a:pPr lvl="1"/>
            <a:r>
              <a:rPr lang="en-US" dirty="0"/>
              <a:t>WordStar </a:t>
            </a:r>
          </a:p>
          <a:p>
            <a:pPr lvl="1"/>
            <a:r>
              <a:rPr lang="en-US" dirty="0"/>
              <a:t>TEX</a:t>
            </a:r>
          </a:p>
          <a:p>
            <a:pPr lvl="1"/>
            <a:r>
              <a:rPr lang="en-US" dirty="0"/>
              <a:t>T/Maker </a:t>
            </a:r>
          </a:p>
          <a:p>
            <a:pPr lvl="1"/>
            <a:r>
              <a:rPr lang="en-US" dirty="0"/>
              <a:t>Magic Wand Word Processor</a:t>
            </a:r>
          </a:p>
        </p:txBody>
      </p:sp>
    </p:spTree>
    <p:extLst>
      <p:ext uri="{BB962C8B-B14F-4D97-AF65-F5344CB8AC3E}">
        <p14:creationId xmlns:p14="http://schemas.microsoft.com/office/powerpoint/2010/main" val="268534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62F-922D-4171-95AE-F2D98389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Software Titles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6D4E-8B19-4580-9441-27B133E1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Database</a:t>
            </a:r>
          </a:p>
          <a:p>
            <a:pPr lvl="1"/>
            <a:r>
              <a:rPr lang="en-US" dirty="0"/>
              <a:t>dBase II </a:t>
            </a:r>
          </a:p>
          <a:p>
            <a:pPr lvl="1"/>
            <a:r>
              <a:rPr lang="en-US" dirty="0"/>
              <a:t>WHATSIT – “Wow! How did they get all that stuff in there”</a:t>
            </a:r>
          </a:p>
          <a:p>
            <a:r>
              <a:rPr lang="en-US" dirty="0"/>
              <a:t>Business Software </a:t>
            </a:r>
          </a:p>
          <a:p>
            <a:pPr lvl="2"/>
            <a:r>
              <a:rPr lang="en-US" dirty="0"/>
              <a:t>Microsoft </a:t>
            </a:r>
            <a:r>
              <a:rPr lang="en-US" dirty="0" err="1"/>
              <a:t>MultiPlan</a:t>
            </a:r>
            <a:endParaRPr lang="en-US" dirty="0"/>
          </a:p>
          <a:p>
            <a:pPr lvl="2"/>
            <a:r>
              <a:rPr lang="en-US" dirty="0" err="1"/>
              <a:t>SuperCalc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28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62F-922D-4171-95AE-F2D98389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Software Titles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6D4E-8B19-4580-9441-27B133E1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GAMES? </a:t>
            </a:r>
          </a:p>
          <a:p>
            <a:pPr lvl="1"/>
            <a:r>
              <a:rPr lang="en-US" dirty="0"/>
              <a:t>NEMISIS  (D&amp;D Like Game) </a:t>
            </a:r>
          </a:p>
          <a:p>
            <a:pPr lvl="1"/>
            <a:r>
              <a:rPr lang="en-US" dirty="0"/>
              <a:t>Sargon Chess </a:t>
            </a:r>
          </a:p>
          <a:p>
            <a:pPr lvl="1"/>
            <a:r>
              <a:rPr lang="en-US" dirty="0"/>
              <a:t>ZORK  I, II, and III </a:t>
            </a:r>
          </a:p>
          <a:p>
            <a:pPr lvl="1"/>
            <a:r>
              <a:rPr lang="en-US" dirty="0"/>
              <a:t>Numerous BASIC Games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5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E0E5-E876-4BF2-9C56-9E7D3BE0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0DC01-3BBC-4B6E-8919-22474A042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  <a:p>
            <a:pPr lvl="1"/>
            <a:r>
              <a:rPr lang="en-US" dirty="0" err="1"/>
              <a:t>Zilog</a:t>
            </a:r>
            <a:r>
              <a:rPr lang="en-US" dirty="0"/>
              <a:t> Z80</a:t>
            </a:r>
          </a:p>
          <a:p>
            <a:pPr lvl="1"/>
            <a:r>
              <a:rPr lang="en-US" dirty="0"/>
              <a:t>CP/M</a:t>
            </a:r>
          </a:p>
          <a:p>
            <a:r>
              <a:rPr lang="en-US" dirty="0"/>
              <a:t>Apple CP/M Card Solutions</a:t>
            </a:r>
          </a:p>
          <a:p>
            <a:r>
              <a:rPr lang="en-US" dirty="0"/>
              <a:t>CP/M Software (where to get it)</a:t>
            </a:r>
          </a:p>
          <a:p>
            <a:r>
              <a:rPr lang="en-US" dirty="0"/>
              <a:t>Software Demo </a:t>
            </a:r>
          </a:p>
          <a:p>
            <a:endParaRPr lang="en-US" dirty="0"/>
          </a:p>
        </p:txBody>
      </p:sp>
      <p:pic>
        <p:nvPicPr>
          <p:cNvPr id="1026" name="Picture 2" descr="Image result for Z80 Topics">
            <a:extLst>
              <a:ext uri="{FF2B5EF4-FFF2-40B4-BE49-F238E27FC236}">
                <a16:creationId xmlns:a16="http://schemas.microsoft.com/office/drawing/2014/main" id="{365EA120-F16A-42C3-851B-92255464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92138"/>
            <a:ext cx="4022647" cy="20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452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1E5A-CABF-4FCA-9777-14BA8903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CP/M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A245-3B0E-417C-8231-1C32DFE65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Components </a:t>
            </a:r>
          </a:p>
          <a:p>
            <a:pPr lvl="1"/>
            <a:r>
              <a:rPr lang="en-US" dirty="0"/>
              <a:t>BIOS - Basic </a:t>
            </a:r>
            <a:r>
              <a:rPr lang="en-US" dirty="0" err="1"/>
              <a:t>Input/Output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BDOS  - Basic Disk Operating System</a:t>
            </a:r>
          </a:p>
          <a:p>
            <a:pPr lvl="1"/>
            <a:r>
              <a:rPr lang="en-US" dirty="0"/>
              <a:t>CCP – Console Command Processor</a:t>
            </a:r>
          </a:p>
          <a:p>
            <a:r>
              <a:rPr lang="en-US" dirty="0"/>
              <a:t>Came with Debugging Tool </a:t>
            </a:r>
          </a:p>
          <a:p>
            <a:pPr lvl="1"/>
            <a:r>
              <a:rPr lang="en-US" dirty="0"/>
              <a:t>DDT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98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6F47-C63B-4DDB-B459-51E73F54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CP/M 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2D3C5-77AC-4F45-9268-5787AA2D5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Version 1.4 - first public version </a:t>
            </a:r>
          </a:p>
          <a:p>
            <a:r>
              <a:rPr lang="en-US" dirty="0"/>
              <a:t>Versions 2.2 and 3.0 </a:t>
            </a:r>
          </a:p>
          <a:p>
            <a:r>
              <a:rPr lang="en-US" dirty="0"/>
              <a:t>Unique Apple Versions </a:t>
            </a:r>
          </a:p>
          <a:p>
            <a:pPr lvl="1"/>
            <a:r>
              <a:rPr lang="en-US" dirty="0"/>
              <a:t>CP/AM  4.0 </a:t>
            </a:r>
          </a:p>
          <a:p>
            <a:pPr lvl="1"/>
            <a:r>
              <a:rPr lang="en-US" dirty="0"/>
              <a:t>CP/AM 5.1 </a:t>
            </a:r>
          </a:p>
          <a:p>
            <a:r>
              <a:rPr lang="en-US" dirty="0" err="1"/>
              <a:t>ProDOS</a:t>
            </a:r>
            <a:r>
              <a:rPr lang="en-US" dirty="0"/>
              <a:t> Support </a:t>
            </a:r>
          </a:p>
        </p:txBody>
      </p:sp>
    </p:spTree>
    <p:extLst>
      <p:ext uri="{BB962C8B-B14F-4D97-AF65-F5344CB8AC3E}">
        <p14:creationId xmlns:p14="http://schemas.microsoft.com/office/powerpoint/2010/main" val="357816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073F-14A4-41BA-B45E-F59249FD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CP/M vs DOS Command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4D7B8B-6228-4C76-A8FB-3A3804F9762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600200"/>
          <a:ext cx="77724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73818018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437616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CP/M 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MS-DOS Command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39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DIR  [d:][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]*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 [d:][path][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974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 input-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[output-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EDLIN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203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ERASE 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[CONFIRM]*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 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047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PIP  [destination] [source]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COPY  [source] [destination]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5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RENAME new-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=old-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 old-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new-</a:t>
                      </a:r>
                      <a:r>
                        <a:rPr lang="en-US" dirty="0" err="1"/>
                        <a:t>filespec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SUBMIT </a:t>
                      </a:r>
                      <a:r>
                        <a:rPr lang="en-US" dirty="0" err="1"/>
                        <a:t>filesepc.SUB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RUNME.BAT or RUNME.CMD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09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n*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CD [path]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272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CHKDSK (kind of)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25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002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E901-E15A-4301-B621-EA793F9F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Apple II?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208C6-9652-471C-A29B-1E10EB47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Paul Allen’s Idea</a:t>
            </a:r>
          </a:p>
          <a:p>
            <a:r>
              <a:rPr lang="en-US" dirty="0"/>
              <a:t>Developed by Tim Patterson and Bill Gates</a:t>
            </a:r>
          </a:p>
          <a:p>
            <a:r>
              <a:rPr lang="en-US" dirty="0"/>
              <a:t>Simplify porting of Microsoft’s Languages</a:t>
            </a:r>
          </a:p>
          <a:p>
            <a:r>
              <a:rPr lang="en-US" dirty="0"/>
              <a:t>Demonstrated at West Coast Computer Faire 1980</a:t>
            </a:r>
          </a:p>
          <a:p>
            <a:r>
              <a:rPr lang="en-US" dirty="0"/>
              <a:t>Microsoft’s Largest Revenue Source 1980</a:t>
            </a:r>
          </a:p>
        </p:txBody>
      </p:sp>
    </p:spTree>
    <p:extLst>
      <p:ext uri="{BB962C8B-B14F-4D97-AF65-F5344CB8AC3E}">
        <p14:creationId xmlns:p14="http://schemas.microsoft.com/office/powerpoint/2010/main" val="1924989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C612-2CA8-4736-B4F8-88EA0420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II Z80 Hardware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548C-7E35-4C66-9A90-25AF727EF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#1 </a:t>
            </a:r>
          </a:p>
          <a:p>
            <a:pPr lvl="1"/>
            <a:r>
              <a:rPr lang="en-US" dirty="0" err="1"/>
              <a:t>SoftCard</a:t>
            </a:r>
            <a:r>
              <a:rPr lang="en-US" dirty="0"/>
              <a:t> Style </a:t>
            </a:r>
          </a:p>
          <a:p>
            <a:pPr lvl="2"/>
            <a:r>
              <a:rPr lang="en-US" dirty="0"/>
              <a:t>Microsoft was the first</a:t>
            </a:r>
          </a:p>
          <a:p>
            <a:pPr lvl="2"/>
            <a:r>
              <a:rPr lang="en-US" dirty="0"/>
              <a:t>Suspends the 6502 via DMA line</a:t>
            </a:r>
          </a:p>
          <a:p>
            <a:pPr lvl="2"/>
            <a:r>
              <a:rPr lang="en-US" dirty="0"/>
              <a:t>Takes over the bus</a:t>
            </a:r>
          </a:p>
          <a:p>
            <a:pPr lvl="2"/>
            <a:r>
              <a:rPr lang="en-US" dirty="0"/>
              <a:t>Has direct access to Apple II hardware</a:t>
            </a:r>
          </a:p>
        </p:txBody>
      </p:sp>
    </p:spTree>
    <p:extLst>
      <p:ext uri="{BB962C8B-B14F-4D97-AF65-F5344CB8AC3E}">
        <p14:creationId xmlns:p14="http://schemas.microsoft.com/office/powerpoint/2010/main" val="3794782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C612-2CA8-4736-B4F8-88EA0420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SoftCard</a:t>
            </a:r>
            <a:r>
              <a:rPr lang="en-US" dirty="0"/>
              <a:t>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3DF4B-C7BC-4509-AC2A-3D143DFBC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600200"/>
            <a:ext cx="4114800" cy="1728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25013-7D4E-4F3F-962A-F67FEC08C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276600"/>
            <a:ext cx="2590800" cy="1774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22D88-6064-48CB-837C-C0D0F3E6A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716449"/>
            <a:ext cx="2438399" cy="2023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2A2308-2654-405A-A059-7C8C97C92D08}"/>
              </a:ext>
            </a:extLst>
          </p:cNvPr>
          <p:cNvSpPr/>
          <p:nvPr/>
        </p:nvSpPr>
        <p:spPr>
          <a:xfrm>
            <a:off x="5920518" y="1817977"/>
            <a:ext cx="1386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Microsoft’s </a:t>
            </a:r>
          </a:p>
          <a:p>
            <a:pPr algn="ctr"/>
            <a:r>
              <a:rPr lang="en-US" dirty="0"/>
              <a:t>Z80 </a:t>
            </a:r>
            <a:r>
              <a:rPr lang="en-US" dirty="0" err="1"/>
              <a:t>SoftCard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F170CD-4201-4EAE-A189-E2A35239EDD6}"/>
              </a:ext>
            </a:extLst>
          </p:cNvPr>
          <p:cNvSpPr/>
          <p:nvPr/>
        </p:nvSpPr>
        <p:spPr>
          <a:xfrm>
            <a:off x="3046570" y="3699267"/>
            <a:ext cx="2212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Applied Engineering’s</a:t>
            </a:r>
          </a:p>
          <a:p>
            <a:pPr algn="ctr"/>
            <a:r>
              <a:rPr lang="en-US" dirty="0"/>
              <a:t>Z-80 PLUS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11A002-3CBC-4D13-8542-60CD6F42FA71}"/>
              </a:ext>
            </a:extLst>
          </p:cNvPr>
          <p:cNvSpPr/>
          <p:nvPr/>
        </p:nvSpPr>
        <p:spPr>
          <a:xfrm>
            <a:off x="3104770" y="5405218"/>
            <a:ext cx="15809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Ian Kim’s</a:t>
            </a:r>
          </a:p>
          <a:p>
            <a:pPr algn="ctr"/>
            <a:r>
              <a:rPr lang="en-US" dirty="0"/>
              <a:t>Turbo 7</a:t>
            </a:r>
          </a:p>
          <a:p>
            <a:pPr algn="ctr"/>
            <a:r>
              <a:rPr lang="en-US" dirty="0" err="1"/>
              <a:t>SoftCard</a:t>
            </a:r>
            <a:r>
              <a:rPr lang="en-US" dirty="0"/>
              <a:t> Clone</a:t>
            </a:r>
          </a:p>
        </p:txBody>
      </p:sp>
    </p:spTree>
    <p:extLst>
      <p:ext uri="{BB962C8B-B14F-4D97-AF65-F5344CB8AC3E}">
        <p14:creationId xmlns:p14="http://schemas.microsoft.com/office/powerpoint/2010/main" val="2673818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C612-2CA8-4736-B4F8-88EA0420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II Z80 Hardware Options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548C-7E35-4C66-9A90-25AF727EF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#2 </a:t>
            </a:r>
          </a:p>
          <a:p>
            <a:pPr lvl="1"/>
            <a:r>
              <a:rPr lang="en-US" dirty="0"/>
              <a:t>Single Board Computer (SBC)</a:t>
            </a:r>
          </a:p>
          <a:p>
            <a:pPr lvl="2"/>
            <a:r>
              <a:rPr lang="en-US" dirty="0"/>
              <a:t>Function independently of the 6502</a:t>
            </a:r>
          </a:p>
          <a:p>
            <a:pPr lvl="2"/>
            <a:r>
              <a:rPr lang="en-US" dirty="0"/>
              <a:t>Onboard RAM</a:t>
            </a:r>
          </a:p>
          <a:p>
            <a:pPr lvl="2"/>
            <a:r>
              <a:rPr lang="en-US" dirty="0"/>
              <a:t>Z80 is clocked between 4-6 MHz </a:t>
            </a:r>
          </a:p>
          <a:p>
            <a:pPr lvl="2"/>
            <a:r>
              <a:rPr lang="en-US" dirty="0"/>
              <a:t>No direct access to Apple hardware</a:t>
            </a:r>
          </a:p>
          <a:p>
            <a:pPr lvl="2"/>
            <a:r>
              <a:rPr lang="en-US" dirty="0"/>
              <a:t>AUX or Normal Slot</a:t>
            </a:r>
          </a:p>
        </p:txBody>
      </p:sp>
    </p:spTree>
    <p:extLst>
      <p:ext uri="{BB962C8B-B14F-4D97-AF65-F5344CB8AC3E}">
        <p14:creationId xmlns:p14="http://schemas.microsoft.com/office/powerpoint/2010/main" val="3612696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C612-2CA8-4736-B4F8-88EA0420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SBC</a:t>
            </a:r>
          </a:p>
        </p:txBody>
      </p:sp>
      <p:pic>
        <p:nvPicPr>
          <p:cNvPr id="1026" name="Picture 2" descr="Image result for PCPI Applicard">
            <a:extLst>
              <a:ext uri="{FF2B5EF4-FFF2-40B4-BE49-F238E27FC236}">
                <a16:creationId xmlns:a16="http://schemas.microsoft.com/office/drawing/2014/main" id="{C32D91D2-C1E2-4E6F-8FEB-23A2B8D9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5305"/>
            <a:ext cx="5181600" cy="15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8CA79-9F5B-4066-8096-550926F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347906"/>
            <a:ext cx="5216236" cy="160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E9F25-FDA8-4880-A37B-56B9FEE0D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257800"/>
            <a:ext cx="4228285" cy="1418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5FBE8-6430-4915-B97B-5F20A7C18B0E}"/>
              </a:ext>
            </a:extLst>
          </p:cNvPr>
          <p:cNvSpPr txBox="1"/>
          <p:nvPr/>
        </p:nvSpPr>
        <p:spPr>
          <a:xfrm>
            <a:off x="5181600" y="5715000"/>
            <a:ext cx="2449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Advanced Logic Systems</a:t>
            </a:r>
          </a:p>
          <a:p>
            <a:pPr algn="ctr"/>
            <a:r>
              <a:rPr lang="en-US" dirty="0"/>
              <a:t>“The CP/M Card”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978F9-3C7D-4B25-84D7-36A0BFBCF0D8}"/>
              </a:ext>
            </a:extLst>
          </p:cNvPr>
          <p:cNvSpPr txBox="1"/>
          <p:nvPr/>
        </p:nvSpPr>
        <p:spPr>
          <a:xfrm>
            <a:off x="1166004" y="3760772"/>
            <a:ext cx="133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Microsoft’s</a:t>
            </a:r>
          </a:p>
          <a:p>
            <a:pPr algn="ctr"/>
            <a:r>
              <a:rPr lang="en-US" dirty="0" err="1"/>
              <a:t>SoftCard</a:t>
            </a:r>
            <a:r>
              <a:rPr lang="en-US" dirty="0"/>
              <a:t> //e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5EDA-F32E-4591-AABC-3AD2E8E2559C}"/>
              </a:ext>
            </a:extLst>
          </p:cNvPr>
          <p:cNvSpPr/>
          <p:nvPr/>
        </p:nvSpPr>
        <p:spPr>
          <a:xfrm>
            <a:off x="5410200" y="1464336"/>
            <a:ext cx="3474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Personal Computer Peripherals Inc.</a:t>
            </a:r>
          </a:p>
          <a:p>
            <a:pPr algn="ctr"/>
            <a:r>
              <a:rPr lang="en-US" dirty="0" err="1"/>
              <a:t>Appli</a:t>
            </a:r>
            <a:r>
              <a:rPr lang="en-US" dirty="0"/>
              <a:t>-Card</a:t>
            </a:r>
          </a:p>
        </p:txBody>
      </p:sp>
    </p:spTree>
    <p:extLst>
      <p:ext uri="{BB962C8B-B14F-4D97-AF65-F5344CB8AC3E}">
        <p14:creationId xmlns:p14="http://schemas.microsoft.com/office/powerpoint/2010/main" val="2735097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E5E6-84B0-470E-A7F3-221316EF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Apple IIc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9122A-7F37-4125-9DCC-20DFEF7C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3657600" cy="1856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36B03-1B75-420A-80C4-2660144829D9}"/>
              </a:ext>
            </a:extLst>
          </p:cNvPr>
          <p:cNvSpPr txBox="1"/>
          <p:nvPr/>
        </p:nvSpPr>
        <p:spPr>
          <a:xfrm>
            <a:off x="5180772" y="2133600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Applied Engineering</a:t>
            </a:r>
          </a:p>
          <a:p>
            <a:pPr algn="ctr"/>
            <a:r>
              <a:rPr lang="en-US" dirty="0"/>
              <a:t>Z-RAM Ultra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52ED0-01A9-4DA3-BD74-4078B1E7E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05" y="4163364"/>
            <a:ext cx="2747678" cy="2085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4512B-9BA9-4018-93A9-A55DEA316DD3}"/>
              </a:ext>
            </a:extLst>
          </p:cNvPr>
          <p:cNvSpPr txBox="1"/>
          <p:nvPr/>
        </p:nvSpPr>
        <p:spPr>
          <a:xfrm>
            <a:off x="1676400" y="4882716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Applied Engineering</a:t>
            </a:r>
          </a:p>
          <a:p>
            <a:pPr algn="ctr"/>
            <a:r>
              <a:rPr lang="en-US" dirty="0"/>
              <a:t>Z-80C</a:t>
            </a:r>
          </a:p>
        </p:txBody>
      </p:sp>
    </p:spTree>
    <p:extLst>
      <p:ext uri="{BB962C8B-B14F-4D97-AF65-F5344CB8AC3E}">
        <p14:creationId xmlns:p14="http://schemas.microsoft.com/office/powerpoint/2010/main" val="204688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60CD-8B7C-449C-ABA0-5804678D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CP/M – 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99C99-0FDD-4FD9-912D-B57973F6B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your Hardware  (Emulator) </a:t>
            </a:r>
          </a:p>
          <a:p>
            <a:r>
              <a:rPr lang="en-US" dirty="0"/>
              <a:t>Get the correct version of CP/M</a:t>
            </a:r>
          </a:p>
          <a:p>
            <a:r>
              <a:rPr lang="en-US" dirty="0"/>
              <a:t>Make Boot Disks  (PIP)</a:t>
            </a:r>
          </a:p>
          <a:p>
            <a:r>
              <a:rPr lang="en-US" dirty="0"/>
              <a:t>Download Software</a:t>
            </a:r>
          </a:p>
          <a:p>
            <a:r>
              <a:rPr lang="en-US" dirty="0"/>
              <a:t>Hard Drive?  </a:t>
            </a:r>
          </a:p>
          <a:p>
            <a:r>
              <a:rPr lang="en-US" dirty="0"/>
              <a:t>Read the CP/M user guide</a:t>
            </a:r>
          </a:p>
        </p:txBody>
      </p:sp>
    </p:spTree>
    <p:extLst>
      <p:ext uri="{BB962C8B-B14F-4D97-AF65-F5344CB8AC3E}">
        <p14:creationId xmlns:p14="http://schemas.microsoft.com/office/powerpoint/2010/main" val="426932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3469-A343-4072-ABE4-0CD71ECD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Zilog</a:t>
            </a:r>
            <a:r>
              <a:rPr lang="en-US" dirty="0"/>
              <a:t> Z80 CPU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C84B-F280-47EC-8A7D-8B87F43F9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Federico </a:t>
            </a:r>
            <a:r>
              <a:rPr lang="en-US" dirty="0" err="1"/>
              <a:t>Faggin</a:t>
            </a:r>
            <a:endParaRPr lang="en-US" dirty="0"/>
          </a:p>
          <a:p>
            <a:r>
              <a:rPr lang="en-US" dirty="0"/>
              <a:t>Compatible with the intel 8080</a:t>
            </a:r>
          </a:p>
          <a:p>
            <a:r>
              <a:rPr lang="en-US" dirty="0"/>
              <a:t>Aimed at Embedded Systems </a:t>
            </a:r>
          </a:p>
          <a:p>
            <a:r>
              <a:rPr lang="en-US" dirty="0"/>
              <a:t>Introduced 1976</a:t>
            </a:r>
          </a:p>
          <a:p>
            <a:r>
              <a:rPr lang="en-US" dirty="0"/>
              <a:t>Used in a wide variety of devices</a:t>
            </a:r>
          </a:p>
          <a:p>
            <a:r>
              <a:rPr lang="en-US" dirty="0"/>
              <a:t>Licensed to </a:t>
            </a:r>
            <a:r>
              <a:rPr lang="en-US" dirty="0" err="1"/>
              <a:t>Synertec</a:t>
            </a:r>
            <a:r>
              <a:rPr lang="en-US" dirty="0"/>
              <a:t> and </a:t>
            </a:r>
            <a:r>
              <a:rPr lang="en-US" dirty="0" err="1"/>
              <a:t>MOSTek</a:t>
            </a:r>
            <a:endParaRPr lang="en-US" dirty="0"/>
          </a:p>
          <a:p>
            <a:r>
              <a:rPr lang="en-US" dirty="0"/>
              <a:t>Improved over the 8080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27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33C4-14B6-42BD-9A07-61612B37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2209800"/>
          </a:xfrm>
        </p:spPr>
        <p:txBody>
          <a:bodyPr/>
          <a:lstStyle/>
          <a:p>
            <a:r>
              <a:rPr lang="en-US" sz="8000" dirty="0"/>
              <a:t>Quick Demo</a:t>
            </a:r>
          </a:p>
        </p:txBody>
      </p:sp>
    </p:spTree>
    <p:extLst>
      <p:ext uri="{BB962C8B-B14F-4D97-AF65-F5344CB8AC3E}">
        <p14:creationId xmlns:p14="http://schemas.microsoft.com/office/powerpoint/2010/main" val="3568548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D4F1-17FE-46F4-8365-9612A5FE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Awesome Apple II CP/M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5BB2A-DB42-4917-A887-6638094F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00200"/>
            <a:ext cx="3962400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BE6D0C-F31B-4BF0-ABD6-2C74D41EC95C}"/>
              </a:ext>
            </a:extLst>
          </p:cNvPr>
          <p:cNvSpPr txBox="1"/>
          <p:nvPr/>
        </p:nvSpPr>
        <p:spPr>
          <a:xfrm>
            <a:off x="1712550" y="5791200"/>
            <a:ext cx="6023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https://pitt.box.com/v/CPM</a:t>
            </a:r>
          </a:p>
        </p:txBody>
      </p:sp>
    </p:spTree>
    <p:extLst>
      <p:ext uri="{BB962C8B-B14F-4D97-AF65-F5344CB8AC3E}">
        <p14:creationId xmlns:p14="http://schemas.microsoft.com/office/powerpoint/2010/main" val="3312886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744D-A282-4EC4-B6A9-17F581B6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C5A8-2AC0-45CD-95BE-A39FC7DB7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hlinkClick r:id="rId2"/>
              </a:rPr>
              <a:t>http://roger.geek.nz/apple2/cpm.html</a:t>
            </a:r>
            <a:endParaRPr lang="en-US" sz="1800" dirty="0"/>
          </a:p>
          <a:p>
            <a:r>
              <a:rPr lang="en-US" sz="1800" dirty="0">
                <a:hlinkClick r:id="rId3"/>
              </a:rPr>
              <a:t>https://www.atarimagazines.com/creative/v10n1/100_The_PCPI_AppliCard.php</a:t>
            </a:r>
            <a:endParaRPr lang="en-US" sz="1800" dirty="0"/>
          </a:p>
          <a:p>
            <a:r>
              <a:rPr lang="en-US" sz="1800" dirty="0">
                <a:hlinkClick r:id="rId4"/>
              </a:rPr>
              <a:t>http://quick09.tistory.com/category/%E2%97%86%20My%20Z80%20Card</a:t>
            </a:r>
            <a:endParaRPr lang="en-US" sz="1800" dirty="0"/>
          </a:p>
          <a:p>
            <a:r>
              <a:rPr lang="en-US" sz="1800" dirty="0">
                <a:hlinkClick r:id="rId5"/>
              </a:rPr>
              <a:t>http://www.digitalresearch.biz/index.htm</a:t>
            </a:r>
            <a:endParaRPr lang="en-US" sz="1800" dirty="0"/>
          </a:p>
          <a:p>
            <a:r>
              <a:rPr lang="en-US" sz="1800" dirty="0">
                <a:hlinkClick r:id="rId6"/>
              </a:rPr>
              <a:t>http://www.computerhistory.org/atchm/early-digital-research-cpm-source-code/</a:t>
            </a:r>
            <a:endParaRPr lang="en-US" sz="1800" dirty="0"/>
          </a:p>
          <a:p>
            <a:r>
              <a:rPr lang="en-US" sz="1800" dirty="0">
                <a:hlinkClick r:id="rId7"/>
              </a:rPr>
              <a:t>http://www.computerhistory.org/atchm/computer-history-museum-license-agreement-for-the-kildall-manuscript/</a:t>
            </a:r>
            <a:endParaRPr lang="en-US" sz="1800" dirty="0"/>
          </a:p>
          <a:p>
            <a:r>
              <a:rPr lang="en-US" sz="1800" dirty="0">
                <a:hlinkClick r:id="rId8"/>
              </a:rPr>
              <a:t>http://apple2online.com/index.php?p=1_49_CPM-Library</a:t>
            </a:r>
            <a:endParaRPr lang="en-US" sz="1800" dirty="0"/>
          </a:p>
          <a:p>
            <a:r>
              <a:rPr lang="en-US" sz="1800" dirty="0">
                <a:hlinkClick r:id="rId9"/>
              </a:rPr>
              <a:t>http://www.callapple.org/soft/ap2/acpm.html</a:t>
            </a:r>
            <a:endParaRPr lang="en-US" sz="1800" dirty="0"/>
          </a:p>
          <a:p>
            <a:r>
              <a:rPr lang="en-US" sz="1800" dirty="0">
                <a:hlinkClick r:id="rId10"/>
              </a:rPr>
              <a:t>http://www.classiccmp.org/cpmarchives/</a:t>
            </a:r>
            <a:endParaRPr lang="en-US" sz="1800" dirty="0"/>
          </a:p>
          <a:p>
            <a:r>
              <a:rPr lang="en-US" sz="1800" dirty="0">
                <a:hlinkClick r:id="rId11"/>
              </a:rPr>
              <a:t>https://www.chiark.greenend.org.uk/~jacobn/cpm/cpmfiles.html#A201</a:t>
            </a:r>
            <a:endParaRPr lang="en-US" sz="18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9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3469-A343-4072-ABE4-0CD71ECD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04" y="5918"/>
            <a:ext cx="7772400" cy="609600"/>
          </a:xfrm>
        </p:spPr>
        <p:txBody>
          <a:bodyPr/>
          <a:lstStyle/>
          <a:p>
            <a:r>
              <a:rPr lang="en-US" dirty="0"/>
              <a:t>Z80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C84B-F280-47EC-8A7D-8B87F43F9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B7D7A-272E-40B6-9AA4-BE12C9B8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10870"/>
            <a:ext cx="4572000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3469-A343-4072-ABE4-0CD71ECD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Z80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C84B-F280-47EC-8A7D-8B87F43F9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https://upload.wikimedia.org/wikipedia/commons/thumb/3/3c/Z80-Z0840004PSC-HD.jpg/800px-Z80-Z0840004PSC-HD.jpg">
            <a:extLst>
              <a:ext uri="{FF2B5EF4-FFF2-40B4-BE49-F238E27FC236}">
                <a16:creationId xmlns:a16="http://schemas.microsoft.com/office/drawing/2014/main" id="{36790B4D-D3F2-4CFD-A56A-0EEBD3B7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38782"/>
            <a:ext cx="5867400" cy="55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4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BBDA-1F28-4BD0-9C0F-B937678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Faggin</a:t>
            </a:r>
            <a:endParaRPr lang="en-US" dirty="0"/>
          </a:p>
        </p:txBody>
      </p:sp>
      <p:pic>
        <p:nvPicPr>
          <p:cNvPr id="1026" name="Picture 2" descr="Federico Faggin">
            <a:extLst>
              <a:ext uri="{FF2B5EF4-FFF2-40B4-BE49-F238E27FC236}">
                <a16:creationId xmlns:a16="http://schemas.microsoft.com/office/drawing/2014/main" id="{CDA9B18D-0B76-48BA-9C91-D61A808A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4038600" cy="47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ck Peddle">
            <a:extLst>
              <a:ext uri="{FF2B5EF4-FFF2-40B4-BE49-F238E27FC236}">
                <a16:creationId xmlns:a16="http://schemas.microsoft.com/office/drawing/2014/main" id="{F6188C7B-9BC7-4681-9782-FE7D3E26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8536"/>
            <a:ext cx="3934848" cy="43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0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00FB-C915-4C1D-B2CA-6C15AD74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Z80 Package (DIP40)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234B6-7D0C-46C5-B73C-FDA4033AD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524000"/>
            <a:ext cx="6477000" cy="50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3272E-EF93-4A8C-B042-9C8D164F5FCA}"/>
              </a:ext>
            </a:extLst>
          </p:cNvPr>
          <p:cNvSpPr/>
          <p:nvPr/>
        </p:nvSpPr>
        <p:spPr>
          <a:xfrm>
            <a:off x="945793" y="1721587"/>
            <a:ext cx="2347899" cy="3802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75054-662C-4227-B124-141E5329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Zilog</a:t>
            </a:r>
            <a:r>
              <a:rPr lang="en-US" dirty="0"/>
              <a:t> Z-80A vs. MOS 6502</a:t>
            </a:r>
          </a:p>
        </p:txBody>
      </p:sp>
      <p:pic>
        <p:nvPicPr>
          <p:cNvPr id="1026" name="Picture 2" descr="Image result for Zilog Z80">
            <a:extLst>
              <a:ext uri="{FF2B5EF4-FFF2-40B4-BE49-F238E27FC236}">
                <a16:creationId xmlns:a16="http://schemas.microsoft.com/office/drawing/2014/main" id="{8794B3CD-3BDD-4AFB-98E8-18271197A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3" y="1394278"/>
            <a:ext cx="3183309" cy="445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6502 pinout">
            <a:extLst>
              <a:ext uri="{FF2B5EF4-FFF2-40B4-BE49-F238E27FC236}">
                <a16:creationId xmlns:a16="http://schemas.microsoft.com/office/drawing/2014/main" id="{54B63043-9709-4300-B4FD-B833D21DC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21588"/>
            <a:ext cx="2209800" cy="38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2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BC1D-DE5E-4AD5-9DE2-6378BC3D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uses of the </a:t>
            </a:r>
            <a:r>
              <a:rPr lang="en-US" dirty="0" err="1"/>
              <a:t>Zilog</a:t>
            </a:r>
            <a:r>
              <a:rPr lang="en-US" dirty="0"/>
              <a:t> Z80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63CB5-9C2F-482D-8713-20BBFFBA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95643"/>
            <a:ext cx="2028825" cy="65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C7ECD-D5A0-4D1E-BBCE-4DA5C64A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4" y="1632964"/>
            <a:ext cx="876300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4355-3C1F-43FC-BE4D-E3B7A735D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119" y="1685844"/>
            <a:ext cx="1233488" cy="923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BDBFC-31BF-4289-BA42-F30AE1637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740" y="2164101"/>
            <a:ext cx="2767013" cy="917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EC9EA-2755-4D9E-89ED-F2FD2BF63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004" y="3749062"/>
            <a:ext cx="3461991" cy="362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6BFDF-F937-4633-A154-5C7507361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74" y="4442333"/>
            <a:ext cx="989649" cy="989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43FF2-6E80-4EFC-AFC2-C5E6A4C33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75" y="3058671"/>
            <a:ext cx="2105025" cy="740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039FC-1206-4DB3-AA31-EC7BE9B94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1177" y="4503493"/>
            <a:ext cx="1682749" cy="111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68409B-9232-4B5E-A614-FB3382B4C9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3579" y="5285999"/>
            <a:ext cx="2540795" cy="802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9A68D-BE79-445D-B29A-CB0C828BB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847" y="1235153"/>
            <a:ext cx="1825306" cy="912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DD833-C893-4C9D-BD4D-E6FCD2D72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8534" y="5027630"/>
            <a:ext cx="961094" cy="1171245"/>
          </a:xfrm>
          <a:prstGeom prst="rect">
            <a:avLst/>
          </a:prstGeom>
        </p:spPr>
      </p:pic>
      <p:sp>
        <p:nvSpPr>
          <p:cNvPr id="3" name="Arrow: Notched Right 2">
            <a:extLst>
              <a:ext uri="{FF2B5EF4-FFF2-40B4-BE49-F238E27FC236}">
                <a16:creationId xmlns:a16="http://schemas.microsoft.com/office/drawing/2014/main" id="{F3852ADE-4EF7-4938-A610-C3964DEFF7CB}"/>
              </a:ext>
            </a:extLst>
          </p:cNvPr>
          <p:cNvSpPr/>
          <p:nvPr/>
        </p:nvSpPr>
        <p:spPr>
          <a:xfrm rot="8783098">
            <a:off x="2360683" y="4530739"/>
            <a:ext cx="1195172" cy="3622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0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Custom 5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13C4D7"/>
      </a:accent5>
      <a:accent6>
        <a:srgbClr val="07AD85"/>
      </a:accent6>
      <a:hlink>
        <a:srgbClr val="ECBE18"/>
      </a:hlink>
      <a:folHlink>
        <a:srgbClr val="ECBE18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0290551 - School presentation - NEW.potx" id="{614775B2-47AF-45EF-B89F-DB698A6AD457}" vid="{787785BD-75BA-4822-BC77-7195AD76C8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</Template>
  <TotalTime>8457</TotalTime>
  <Words>1416</Words>
  <Application>Microsoft Office PowerPoint</Application>
  <PresentationFormat>On-screen Show (4:3)</PresentationFormat>
  <Paragraphs>283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Apple Garamond</vt:lpstr>
      <vt:lpstr>Arial</vt:lpstr>
      <vt:lpstr>Calibri</vt:lpstr>
      <vt:lpstr>Microsoft Sans Serif</vt:lpstr>
      <vt:lpstr>Times New Roman</vt:lpstr>
      <vt:lpstr>Wingdings</vt:lpstr>
      <vt:lpstr>Wingdings 2</vt:lpstr>
      <vt:lpstr>Wingdings 3</vt:lpstr>
      <vt:lpstr>IntroducingPowerPoint2007</vt:lpstr>
      <vt:lpstr>The Other Microprocessor for the Apple II</vt:lpstr>
      <vt:lpstr>Topics</vt:lpstr>
      <vt:lpstr>Zilog Z80 CPU</vt:lpstr>
      <vt:lpstr>Z80 Registers</vt:lpstr>
      <vt:lpstr>Z80 Design</vt:lpstr>
      <vt:lpstr>Faggin</vt:lpstr>
      <vt:lpstr>The Z80 Package (DIP40)</vt:lpstr>
      <vt:lpstr>Zilog Z-80A vs. MOS 6502</vt:lpstr>
      <vt:lpstr>A few uses of the Zilog Z80</vt:lpstr>
      <vt:lpstr>BBC Micro – Acorn Computers</vt:lpstr>
      <vt:lpstr>CP/M History</vt:lpstr>
      <vt:lpstr>Control Program for Microcomputers</vt:lpstr>
      <vt:lpstr>Gary Kildall</vt:lpstr>
      <vt:lpstr>CP/M</vt:lpstr>
      <vt:lpstr>Intel Intelec-8 </vt:lpstr>
      <vt:lpstr>Commercial Software Titles </vt:lpstr>
      <vt:lpstr>Commercial Software Titles </vt:lpstr>
      <vt:lpstr>Commercial Software Titles </vt:lpstr>
      <vt:lpstr>Commercial Software Titles </vt:lpstr>
      <vt:lpstr>CP/M</vt:lpstr>
      <vt:lpstr>CP/M Versions</vt:lpstr>
      <vt:lpstr>CP/M vs DOS Command Comparison</vt:lpstr>
      <vt:lpstr>Why the Apple II? </vt:lpstr>
      <vt:lpstr>Apple II Z80 Hardware Options</vt:lpstr>
      <vt:lpstr>Examples of SoftCard Style</vt:lpstr>
      <vt:lpstr>Apple II Z80 Hardware Options Cont’d</vt:lpstr>
      <vt:lpstr>Examples of SBC</vt:lpstr>
      <vt:lpstr>The Apple IIc Options</vt:lpstr>
      <vt:lpstr>Apple CP/M – Getting Started</vt:lpstr>
      <vt:lpstr>Quick Demo</vt:lpstr>
      <vt:lpstr>Awesome Apple II CP/M Site</vt:lpstr>
      <vt:lpstr>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Apple CPM Card</dc:title>
  <dc:creator>Graham, Jay</dc:creator>
  <cp:lastModifiedBy>Jay Graham</cp:lastModifiedBy>
  <cp:revision>45</cp:revision>
  <dcterms:created xsi:type="dcterms:W3CDTF">2018-05-10T23:20:56Z</dcterms:created>
  <dcterms:modified xsi:type="dcterms:W3CDTF">2018-07-19T13:03:52Z</dcterms:modified>
</cp:coreProperties>
</file>